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1" r:id="rId1"/>
  </p:sldMasterIdLst>
  <p:notesMasterIdLst>
    <p:notesMasterId r:id="rId12"/>
  </p:notesMasterIdLst>
  <p:sldIdLst>
    <p:sldId id="256" r:id="rId2"/>
    <p:sldId id="267" r:id="rId3"/>
    <p:sldId id="262" r:id="rId4"/>
    <p:sldId id="257" r:id="rId5"/>
    <p:sldId id="344" r:id="rId6"/>
    <p:sldId id="345" r:id="rId7"/>
    <p:sldId id="348" r:id="rId8"/>
    <p:sldId id="347" r:id="rId9"/>
    <p:sldId id="346" r:id="rId10"/>
    <p:sldId id="349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Medium" panose="00000600000000000000" pitchFamily="2" charset="0"/>
      <p:regular r:id="rId17"/>
      <p:bold r:id="rId18"/>
      <p:italic r:id="rId19"/>
      <p:boldItalic r:id="rId20"/>
    </p:embeddedFont>
    <p:embeddedFont>
      <p:font typeface="Playfair Display" panose="000005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526F30-58B2-404E-8E3C-96C868A06F6C}">
  <a:tblStyle styleId="{70526F30-58B2-404E-8E3C-96C868A06F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39" d="100"/>
          <a:sy n="139" d="100"/>
        </p:scale>
        <p:origin x="342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>
          <a:extLst>
            <a:ext uri="{FF2B5EF4-FFF2-40B4-BE49-F238E27FC236}">
              <a16:creationId xmlns:a16="http://schemas.microsoft.com/office/drawing/2014/main" id="{5D72C153-9241-AAE1-93FC-66FBCE8F3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9f3cfcb535_0_63:notes">
            <a:extLst>
              <a:ext uri="{FF2B5EF4-FFF2-40B4-BE49-F238E27FC236}">
                <a16:creationId xmlns:a16="http://schemas.microsoft.com/office/drawing/2014/main" id="{19167333-1221-09BF-6467-AEB796611D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9f3cfcb535_0_63:notes">
            <a:extLst>
              <a:ext uri="{FF2B5EF4-FFF2-40B4-BE49-F238E27FC236}">
                <a16:creationId xmlns:a16="http://schemas.microsoft.com/office/drawing/2014/main" id="{4C17650F-A87E-E422-ACCB-1A76FAB00B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9406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16df5c0f9c_0_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16df5c0f9c_0_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16df5c0f9c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16df5c0f9c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9f3cfcb535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9f3cfcb535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>
          <a:extLst>
            <a:ext uri="{FF2B5EF4-FFF2-40B4-BE49-F238E27FC236}">
              <a16:creationId xmlns:a16="http://schemas.microsoft.com/office/drawing/2014/main" id="{7FEA7AD9-7025-7380-7776-05A152625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9f3cfcb535_0_63:notes">
            <a:extLst>
              <a:ext uri="{FF2B5EF4-FFF2-40B4-BE49-F238E27FC236}">
                <a16:creationId xmlns:a16="http://schemas.microsoft.com/office/drawing/2014/main" id="{054C68AB-E72A-139F-CE79-B0C991DC50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9f3cfcb535_0_63:notes">
            <a:extLst>
              <a:ext uri="{FF2B5EF4-FFF2-40B4-BE49-F238E27FC236}">
                <a16:creationId xmlns:a16="http://schemas.microsoft.com/office/drawing/2014/main" id="{465CE6AB-E7A4-46A4-6E9E-37A3B6B393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7418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>
          <a:extLst>
            <a:ext uri="{FF2B5EF4-FFF2-40B4-BE49-F238E27FC236}">
              <a16:creationId xmlns:a16="http://schemas.microsoft.com/office/drawing/2014/main" id="{9F630C50-6316-EF24-DA9E-9EBE3FDE0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9f3cfcb535_0_63:notes">
            <a:extLst>
              <a:ext uri="{FF2B5EF4-FFF2-40B4-BE49-F238E27FC236}">
                <a16:creationId xmlns:a16="http://schemas.microsoft.com/office/drawing/2014/main" id="{87AE7BD7-4960-9A38-7160-3E0166A6C2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9f3cfcb535_0_63:notes">
            <a:extLst>
              <a:ext uri="{FF2B5EF4-FFF2-40B4-BE49-F238E27FC236}">
                <a16:creationId xmlns:a16="http://schemas.microsoft.com/office/drawing/2014/main" id="{C7819E24-9452-1236-9E6D-316ECF6699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2006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>
          <a:extLst>
            <a:ext uri="{FF2B5EF4-FFF2-40B4-BE49-F238E27FC236}">
              <a16:creationId xmlns:a16="http://schemas.microsoft.com/office/drawing/2014/main" id="{A60FC207-1EC6-3411-FB3B-5408ADAC4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9f3cfcb535_0_63:notes">
            <a:extLst>
              <a:ext uri="{FF2B5EF4-FFF2-40B4-BE49-F238E27FC236}">
                <a16:creationId xmlns:a16="http://schemas.microsoft.com/office/drawing/2014/main" id="{91718F48-9F55-664A-6AB0-8450DFF57D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9f3cfcb535_0_63:notes">
            <a:extLst>
              <a:ext uri="{FF2B5EF4-FFF2-40B4-BE49-F238E27FC236}">
                <a16:creationId xmlns:a16="http://schemas.microsoft.com/office/drawing/2014/main" id="{E1D81964-6B8C-0DC9-2293-B877A5AC57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158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>
          <a:extLst>
            <a:ext uri="{FF2B5EF4-FFF2-40B4-BE49-F238E27FC236}">
              <a16:creationId xmlns:a16="http://schemas.microsoft.com/office/drawing/2014/main" id="{C26F0D9B-A261-CEFA-2F6E-42D6BEBCE7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9f3cfcb535_0_63:notes">
            <a:extLst>
              <a:ext uri="{FF2B5EF4-FFF2-40B4-BE49-F238E27FC236}">
                <a16:creationId xmlns:a16="http://schemas.microsoft.com/office/drawing/2014/main" id="{35CAB537-3A57-C650-661E-5E43647082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9f3cfcb535_0_63:notes">
            <a:extLst>
              <a:ext uri="{FF2B5EF4-FFF2-40B4-BE49-F238E27FC236}">
                <a16:creationId xmlns:a16="http://schemas.microsoft.com/office/drawing/2014/main" id="{13272ED9-429D-EC67-71C9-FEC202DA42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5876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>
          <a:extLst>
            <a:ext uri="{FF2B5EF4-FFF2-40B4-BE49-F238E27FC236}">
              <a16:creationId xmlns:a16="http://schemas.microsoft.com/office/drawing/2014/main" id="{76A439ED-774F-288C-8D94-E86E3B5C3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9f3cfcb535_0_63:notes">
            <a:extLst>
              <a:ext uri="{FF2B5EF4-FFF2-40B4-BE49-F238E27FC236}">
                <a16:creationId xmlns:a16="http://schemas.microsoft.com/office/drawing/2014/main" id="{55212E30-DC79-1B21-38B8-0E793AEBC4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9f3cfcb535_0_63:notes">
            <a:extLst>
              <a:ext uri="{FF2B5EF4-FFF2-40B4-BE49-F238E27FC236}">
                <a16:creationId xmlns:a16="http://schemas.microsoft.com/office/drawing/2014/main" id="{16C2DC5B-6541-B698-4C62-DD67849B07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2723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0" y="1124700"/>
            <a:ext cx="9144000" cy="28941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171500" y="1516975"/>
            <a:ext cx="6801000" cy="14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Playfair Display"/>
              <a:buNone/>
              <a:defRPr sz="43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390650" y="2957225"/>
            <a:ext cx="6362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 Medium"/>
              <a:buNone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 rot="5400000">
            <a:off x="-667200" y="3755238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7092600" y="9478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3_1_1_1_1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1"/>
          <p:cNvSpPr/>
          <p:nvPr/>
        </p:nvSpPr>
        <p:spPr>
          <a:xfrm rot="10800000">
            <a:off x="0" y="4422181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61"/>
          <p:cNvSpPr/>
          <p:nvPr/>
        </p:nvSpPr>
        <p:spPr>
          <a:xfrm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3900" y="361950"/>
            <a:ext cx="64482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3900" y="953775"/>
            <a:ext cx="7696200" cy="3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AutoNum type="arabicPeriod"/>
              <a:defRPr sz="1100">
                <a:solidFill>
                  <a:srgbClr val="000000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44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>
            <a:spLocks noGrp="1"/>
          </p:cNvSpPr>
          <p:nvPr>
            <p:ph type="body" idx="1"/>
          </p:nvPr>
        </p:nvSpPr>
        <p:spPr>
          <a:xfrm>
            <a:off x="721950" y="1662150"/>
            <a:ext cx="4180200" cy="24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8"/>
          <p:cNvSpPr txBox="1">
            <a:spLocks noGrp="1"/>
          </p:cNvSpPr>
          <p:nvPr>
            <p:ph type="title"/>
          </p:nvPr>
        </p:nvSpPr>
        <p:spPr>
          <a:xfrm>
            <a:off x="725925" y="1077750"/>
            <a:ext cx="41802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/>
          <p:nvPr/>
        </p:nvSpPr>
        <p:spPr>
          <a:xfrm rot="10800000">
            <a:off x="2257425" y="4422300"/>
            <a:ext cx="3023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>
            <a:spLocks noGrp="1"/>
          </p:cNvSpPr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36"/>
          <p:cNvSpPr txBox="1">
            <a:spLocks noGrp="1"/>
          </p:cNvSpPr>
          <p:nvPr>
            <p:ph type="title" idx="2"/>
          </p:nvPr>
        </p:nvSpPr>
        <p:spPr>
          <a:xfrm>
            <a:off x="5329763" y="1949100"/>
            <a:ext cx="24231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36"/>
          <p:cNvSpPr txBox="1">
            <a:spLocks noGrp="1"/>
          </p:cNvSpPr>
          <p:nvPr>
            <p:ph type="title" idx="3"/>
          </p:nvPr>
        </p:nvSpPr>
        <p:spPr>
          <a:xfrm>
            <a:off x="5329775" y="2351400"/>
            <a:ext cx="28998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0" name="Google Shape;240;p36"/>
          <p:cNvSpPr txBox="1">
            <a:spLocks noGrp="1"/>
          </p:cNvSpPr>
          <p:nvPr>
            <p:ph type="title" idx="4"/>
          </p:nvPr>
        </p:nvSpPr>
        <p:spPr>
          <a:xfrm>
            <a:off x="5329763" y="3313300"/>
            <a:ext cx="2423100" cy="4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36"/>
          <p:cNvSpPr txBox="1">
            <a:spLocks noGrp="1"/>
          </p:cNvSpPr>
          <p:nvPr>
            <p:ph type="title" idx="5"/>
          </p:nvPr>
        </p:nvSpPr>
        <p:spPr>
          <a:xfrm>
            <a:off x="5329775" y="3715600"/>
            <a:ext cx="28998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3_1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8"/>
          <p:cNvSpPr/>
          <p:nvPr/>
        </p:nvSpPr>
        <p:spPr>
          <a:xfrm rot="5400000">
            <a:off x="-332550" y="445905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58"/>
          <p:cNvSpPr/>
          <p:nvPr/>
        </p:nvSpPr>
        <p:spPr>
          <a:xfrm>
            <a:off x="8136300" y="442217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3_1_1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9"/>
          <p:cNvSpPr/>
          <p:nvPr/>
        </p:nvSpPr>
        <p:spPr>
          <a:xfrm rot="10800000">
            <a:off x="-12" y="4791475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59"/>
          <p:cNvSpPr/>
          <p:nvPr/>
        </p:nvSpPr>
        <p:spPr>
          <a:xfrm rot="5400000">
            <a:off x="8276850" y="14312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3_1_1_1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0"/>
          <p:cNvSpPr/>
          <p:nvPr/>
        </p:nvSpPr>
        <p:spPr>
          <a:xfrm rot="10800000">
            <a:off x="7088700" y="-125"/>
            <a:ext cx="20553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60"/>
          <p:cNvSpPr/>
          <p:nvPr/>
        </p:nvSpPr>
        <p:spPr>
          <a:xfrm rot="5400000">
            <a:off x="7942350" y="3941850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74" r:id="rId4"/>
    <p:sldLayoutId id="2147483682" r:id="rId5"/>
    <p:sldLayoutId id="2147483703" r:id="rId6"/>
    <p:sldLayoutId id="2147483704" r:id="rId7"/>
    <p:sldLayoutId id="2147483705" r:id="rId8"/>
    <p:sldLayoutId id="2147483706" r:id="rId9"/>
    <p:sldLayoutId id="214748370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7"/>
          <p:cNvSpPr txBox="1">
            <a:spLocks noGrp="1"/>
          </p:cNvSpPr>
          <p:nvPr>
            <p:ph type="ctrTitle"/>
          </p:nvPr>
        </p:nvSpPr>
        <p:spPr>
          <a:xfrm>
            <a:off x="471715" y="1341998"/>
            <a:ext cx="8234680" cy="748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dirty="0"/>
              <a:t>CROP RECOMMENDATION SYSTEM</a:t>
            </a:r>
            <a:endParaRPr sz="3600" dirty="0"/>
          </a:p>
        </p:txBody>
      </p:sp>
      <p:sp>
        <p:nvSpPr>
          <p:cNvPr id="438" name="Google Shape;438;p67"/>
          <p:cNvSpPr txBox="1">
            <a:spLocks noGrp="1"/>
          </p:cNvSpPr>
          <p:nvPr>
            <p:ph type="subTitle" idx="1"/>
          </p:nvPr>
        </p:nvSpPr>
        <p:spPr>
          <a:xfrm>
            <a:off x="1465761" y="2010229"/>
            <a:ext cx="6362700" cy="2646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Department of CSE AI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4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Team: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Alok Kumar Mishra (202401100300029)</a:t>
            </a:r>
          </a:p>
          <a:p>
            <a:pPr marL="0" indent="0"/>
            <a:r>
              <a:rPr lang="en" sz="1100" dirty="0"/>
              <a:t>Aman Singh Yadav (202401100300031)</a:t>
            </a:r>
          </a:p>
          <a:p>
            <a:pPr marL="0" indent="0"/>
            <a:r>
              <a:rPr lang="en" sz="1100" dirty="0"/>
              <a:t>Anushka Shakya (202401100300060)</a:t>
            </a:r>
          </a:p>
          <a:p>
            <a:pPr marL="0" indent="0"/>
            <a:r>
              <a:rPr lang="en" sz="1100" dirty="0"/>
              <a:t>Akshit Vats(202401100300026)</a:t>
            </a:r>
          </a:p>
          <a:p>
            <a:pPr marL="0" indent="0"/>
            <a:r>
              <a:rPr lang="en" sz="1100" dirty="0"/>
              <a:t>Arnav Bhardwaj (202401100300062)</a:t>
            </a:r>
          </a:p>
          <a:p>
            <a:pPr marL="0" indent="0"/>
            <a:r>
              <a:rPr lang="en" sz="1100" dirty="0"/>
              <a:t>Submitted to: Mr. Bikki Kumar</a:t>
            </a:r>
          </a:p>
          <a:p>
            <a:pPr marL="0" indent="0"/>
            <a:endParaRPr sz="1100" dirty="0"/>
          </a:p>
        </p:txBody>
      </p:sp>
      <p:pic>
        <p:nvPicPr>
          <p:cNvPr id="1026" name="Picture 2" descr="KIET Group of Institutions">
            <a:extLst>
              <a:ext uri="{FF2B5EF4-FFF2-40B4-BE49-F238E27FC236}">
                <a16:creationId xmlns:a16="http://schemas.microsoft.com/office/drawing/2014/main" id="{CAB24F03-47A2-448D-D44C-B967F7F3FA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8" b="8967"/>
          <a:stretch/>
        </p:blipFill>
        <p:spPr bwMode="auto">
          <a:xfrm>
            <a:off x="3993605" y="381266"/>
            <a:ext cx="1042305" cy="96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3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>
          <a:extLst>
            <a:ext uri="{FF2B5EF4-FFF2-40B4-BE49-F238E27FC236}">
              <a16:creationId xmlns:a16="http://schemas.microsoft.com/office/drawing/2014/main" id="{697E51AC-D797-53F4-8147-86A4F42CF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>
            <a:extLst>
              <a:ext uri="{FF2B5EF4-FFF2-40B4-BE49-F238E27FC236}">
                <a16:creationId xmlns:a16="http://schemas.microsoft.com/office/drawing/2014/main" id="{3E2E6799-F482-C1E8-CA36-7A7CE35151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8628" y="1436914"/>
            <a:ext cx="6547986" cy="8926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3200" dirty="0"/>
              <a:t>Conclusion</a:t>
            </a:r>
            <a:endParaRPr sz="3200" dirty="0"/>
          </a:p>
        </p:txBody>
      </p:sp>
      <p:sp>
        <p:nvSpPr>
          <p:cNvPr id="444" name="Google Shape;444;p68">
            <a:extLst>
              <a:ext uri="{FF2B5EF4-FFF2-40B4-BE49-F238E27FC236}">
                <a16:creationId xmlns:a16="http://schemas.microsoft.com/office/drawing/2014/main" id="{52CDE803-954D-6DEC-794C-C411B3DEE3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8414" y="2201300"/>
            <a:ext cx="7696200" cy="23892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200" b="1" dirty="0"/>
              <a:t>Closing Thoughts:</a:t>
            </a:r>
          </a:p>
          <a:p>
            <a:pPr marL="152400" indent="0">
              <a:buNone/>
            </a:pPr>
            <a:r>
              <a:rPr lang="en-US" sz="1200" dirty="0"/>
              <a:t>This system integrates data science with agriculture, offering a smart way to recommend crops using machine learning models trained on real soil and climate data.</a:t>
            </a:r>
          </a:p>
          <a:p>
            <a:pPr marL="152400" indent="0">
              <a:buNone/>
            </a:pPr>
            <a:endParaRPr lang="en-US" sz="1200" dirty="0"/>
          </a:p>
          <a:p>
            <a:pPr marL="152400" indent="0">
              <a:buNone/>
            </a:pPr>
            <a:r>
              <a:rPr lang="en-US" sz="1200" dirty="0"/>
              <a:t> </a:t>
            </a:r>
            <a:r>
              <a:rPr lang="en-US" sz="1200" b="1" dirty="0"/>
              <a:t>“From soil to solution — AI-driven agriculture begins here.”</a:t>
            </a:r>
          </a:p>
        </p:txBody>
      </p:sp>
    </p:spTree>
    <p:extLst>
      <p:ext uri="{BB962C8B-B14F-4D97-AF65-F5344CB8AC3E}">
        <p14:creationId xmlns:p14="http://schemas.microsoft.com/office/powerpoint/2010/main" val="3194009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8"/>
          <p:cNvSpPr txBox="1">
            <a:spLocks noGrp="1"/>
          </p:cNvSpPr>
          <p:nvPr>
            <p:ph type="title"/>
          </p:nvPr>
        </p:nvSpPr>
        <p:spPr>
          <a:xfrm>
            <a:off x="660400" y="694448"/>
            <a:ext cx="7759700" cy="1018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Problem Statement</a:t>
            </a:r>
            <a:endParaRPr sz="3200" dirty="0"/>
          </a:p>
        </p:txBody>
      </p:sp>
      <p:sp>
        <p:nvSpPr>
          <p:cNvPr id="558" name="Google Shape;558;p78"/>
          <p:cNvSpPr txBox="1">
            <a:spLocks noGrp="1"/>
          </p:cNvSpPr>
          <p:nvPr>
            <p:ph type="title" idx="2"/>
          </p:nvPr>
        </p:nvSpPr>
        <p:spPr>
          <a:xfrm>
            <a:off x="1311965" y="1656350"/>
            <a:ext cx="6679640" cy="4944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The Challenge</a:t>
            </a:r>
            <a:endParaRPr dirty="0"/>
          </a:p>
        </p:txBody>
      </p:sp>
      <p:sp>
        <p:nvSpPr>
          <p:cNvPr id="559" name="Google Shape;559;p78"/>
          <p:cNvSpPr txBox="1">
            <a:spLocks noGrp="1"/>
          </p:cNvSpPr>
          <p:nvPr>
            <p:ph type="title" idx="3"/>
          </p:nvPr>
        </p:nvSpPr>
        <p:spPr>
          <a:xfrm>
            <a:off x="1311966" y="1470176"/>
            <a:ext cx="7325138" cy="16492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Farmers struggle to choose the most suitable crop under varying soil and weather conditions, resulting in poor yield.</a:t>
            </a:r>
          </a:p>
        </p:txBody>
      </p:sp>
      <p:sp>
        <p:nvSpPr>
          <p:cNvPr id="560" name="Google Shape;560;p78"/>
          <p:cNvSpPr txBox="1">
            <a:spLocks noGrp="1"/>
          </p:cNvSpPr>
          <p:nvPr>
            <p:ph type="title" idx="4"/>
          </p:nvPr>
        </p:nvSpPr>
        <p:spPr>
          <a:xfrm>
            <a:off x="1311965" y="2992670"/>
            <a:ext cx="741459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Need</a:t>
            </a:r>
            <a:endParaRPr dirty="0"/>
          </a:p>
        </p:txBody>
      </p:sp>
      <p:sp>
        <p:nvSpPr>
          <p:cNvPr id="561" name="Google Shape;561;p78"/>
          <p:cNvSpPr txBox="1">
            <a:spLocks noGrp="1"/>
          </p:cNvSpPr>
          <p:nvPr>
            <p:ph type="title" idx="5"/>
          </p:nvPr>
        </p:nvSpPr>
        <p:spPr>
          <a:xfrm>
            <a:off x="1311967" y="2738226"/>
            <a:ext cx="7325136" cy="19392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How an we leverage artificial intelligence to </a:t>
            </a:r>
            <a:r>
              <a:rPr lang="en-US" b="1" dirty="0"/>
              <a:t>recommend the most suitable crop</a:t>
            </a:r>
            <a:r>
              <a:rPr lang="en-US" dirty="0"/>
              <a:t> based on </a:t>
            </a:r>
            <a:r>
              <a:rPr lang="en-US" b="1" dirty="0"/>
              <a:t>soil </a:t>
            </a:r>
            <a:r>
              <a:rPr lang="en-US" dirty="0"/>
              <a:t>and</a:t>
            </a:r>
            <a:r>
              <a:rPr lang="en-US" b="1" dirty="0"/>
              <a:t> weather conditions</a:t>
            </a:r>
            <a:r>
              <a:rPr lang="en-US" dirty="0"/>
              <a:t>, maximizing productivity and sustainability?</a:t>
            </a:r>
            <a:endParaRPr dirty="0"/>
          </a:p>
        </p:txBody>
      </p:sp>
      <p:sp>
        <p:nvSpPr>
          <p:cNvPr id="562" name="Google Shape;562;p78"/>
          <p:cNvSpPr/>
          <p:nvPr/>
        </p:nvSpPr>
        <p:spPr>
          <a:xfrm>
            <a:off x="586410" y="3223747"/>
            <a:ext cx="616226" cy="57270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78"/>
          <p:cNvSpPr/>
          <p:nvPr/>
        </p:nvSpPr>
        <p:spPr>
          <a:xfrm>
            <a:off x="606286" y="1826696"/>
            <a:ext cx="616226" cy="57270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6" name="Google Shape;566;p78"/>
          <p:cNvSpPr/>
          <p:nvPr/>
        </p:nvSpPr>
        <p:spPr>
          <a:xfrm rot="10800000">
            <a:off x="0" y="4791600"/>
            <a:ext cx="32523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73"/>
          <p:cNvSpPr txBox="1">
            <a:spLocks noGrp="1"/>
          </p:cNvSpPr>
          <p:nvPr>
            <p:ph type="title"/>
          </p:nvPr>
        </p:nvSpPr>
        <p:spPr>
          <a:xfrm>
            <a:off x="725925" y="1077750"/>
            <a:ext cx="41802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511" name="Google Shape;511;p73"/>
          <p:cNvSpPr txBox="1">
            <a:spLocks noGrp="1"/>
          </p:cNvSpPr>
          <p:nvPr>
            <p:ph type="body" idx="1"/>
          </p:nvPr>
        </p:nvSpPr>
        <p:spPr>
          <a:xfrm>
            <a:off x="721950" y="1662150"/>
            <a:ext cx="4180200" cy="24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en-US" sz="1200" b="1" dirty="0"/>
              <a:t>Primary Goal:</a:t>
            </a:r>
            <a:br>
              <a:rPr lang="en-US" sz="1200" dirty="0"/>
            </a:br>
            <a:r>
              <a:rPr lang="en-US" sz="1200" dirty="0"/>
              <a:t>Build an intelligent, data-driven system to recommend crops using classification techniques. </a:t>
            </a:r>
          </a:p>
          <a:p>
            <a:pPr>
              <a:buNone/>
            </a:pPr>
            <a:r>
              <a:rPr lang="en-US" sz="1200" b="1" dirty="0"/>
              <a:t>Sub-objectives:</a:t>
            </a: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Enhance yield predictability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Minimize resource wastage (water, fertilizer)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Empower farmers with smart decision-making tools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Drive sustainable agricultural practices using technology</a:t>
            </a:r>
          </a:p>
        </p:txBody>
      </p:sp>
      <p:pic>
        <p:nvPicPr>
          <p:cNvPr id="512" name="Google Shape;512;p73"/>
          <p:cNvPicPr preferRelativeResize="0"/>
          <p:nvPr/>
        </p:nvPicPr>
        <p:blipFill rotWithShape="1">
          <a:blip r:embed="rId3">
            <a:alphaModFix/>
          </a:blip>
          <a:srcRect l="14819" r="14812"/>
          <a:stretch/>
        </p:blipFill>
        <p:spPr>
          <a:xfrm>
            <a:off x="5283075" y="543000"/>
            <a:ext cx="3138971" cy="4600497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73"/>
          <p:cNvSpPr/>
          <p:nvPr/>
        </p:nvSpPr>
        <p:spPr>
          <a:xfrm rot="10800000">
            <a:off x="5960400" y="367050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 txBox="1">
            <a:spLocks noGrp="1"/>
          </p:cNvSpPr>
          <p:nvPr>
            <p:ph type="title"/>
          </p:nvPr>
        </p:nvSpPr>
        <p:spPr>
          <a:xfrm>
            <a:off x="508000" y="574725"/>
            <a:ext cx="6664101" cy="789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dirty="0"/>
              <a:t>Dataset &amp; Processing</a:t>
            </a:r>
            <a:endParaRPr sz="3600" dirty="0"/>
          </a:p>
        </p:txBody>
      </p:sp>
      <p:sp>
        <p:nvSpPr>
          <p:cNvPr id="444" name="Google Shape;444;p68"/>
          <p:cNvSpPr txBox="1">
            <a:spLocks noGrp="1"/>
          </p:cNvSpPr>
          <p:nvPr>
            <p:ph type="body" idx="1"/>
          </p:nvPr>
        </p:nvSpPr>
        <p:spPr>
          <a:xfrm>
            <a:off x="723900" y="1444171"/>
            <a:ext cx="7696200" cy="31246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IN" sz="1600" b="1" dirty="0"/>
              <a:t>Dataset: Crop_recommendation.csv</a:t>
            </a:r>
          </a:p>
          <a:p>
            <a:pPr marL="152400" indent="0">
              <a:buNone/>
            </a:pPr>
            <a:r>
              <a:rPr lang="en-IN" sz="1600" dirty="0"/>
              <a:t>• Features: N, P, K, temperature, humidity, pH, rainfall</a:t>
            </a:r>
          </a:p>
          <a:p>
            <a:pPr marL="152400" indent="0">
              <a:buNone/>
            </a:pPr>
            <a:r>
              <a:rPr lang="en-IN" sz="1600" dirty="0"/>
              <a:t>• Target: Crop label (22 classes)</a:t>
            </a:r>
          </a:p>
          <a:p>
            <a:pPr marL="152400" indent="0">
              <a:buNone/>
            </a:pPr>
            <a:endParaRPr lang="en-IN" sz="1600" dirty="0"/>
          </a:p>
          <a:p>
            <a:pPr marL="152400" indent="0">
              <a:buNone/>
            </a:pPr>
            <a:endParaRPr lang="en-IN" sz="1600" dirty="0"/>
          </a:p>
          <a:p>
            <a:pPr marL="152400" indent="0">
              <a:buNone/>
            </a:pPr>
            <a:r>
              <a:rPr lang="en-IN" sz="1600" b="1" dirty="0"/>
              <a:t>Preprocessing Steps:</a:t>
            </a:r>
          </a:p>
          <a:p>
            <a:pPr marL="152400" indent="0">
              <a:buNone/>
            </a:pPr>
            <a:r>
              <a:rPr lang="en-IN" sz="1600" dirty="0"/>
              <a:t>• Checked for nulls and duplicates</a:t>
            </a:r>
          </a:p>
          <a:p>
            <a:pPr marL="152400" indent="0">
              <a:buNone/>
            </a:pPr>
            <a:r>
              <a:rPr lang="en-IN" sz="1600" dirty="0"/>
              <a:t>• Converted types as needed</a:t>
            </a:r>
          </a:p>
          <a:p>
            <a:pPr marL="152400" indent="0">
              <a:buNone/>
            </a:pPr>
            <a:r>
              <a:rPr lang="en-IN" sz="1600" dirty="0"/>
              <a:t>• Feature selection &amp; cleaning</a:t>
            </a:r>
          </a:p>
          <a:p>
            <a:pPr marL="152400" indent="0">
              <a:buNone/>
            </a:pPr>
            <a:r>
              <a:rPr lang="en-IN" sz="1600" dirty="0"/>
              <a:t>• Normalization for scaling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>
          <a:extLst>
            <a:ext uri="{FF2B5EF4-FFF2-40B4-BE49-F238E27FC236}">
              <a16:creationId xmlns:a16="http://schemas.microsoft.com/office/drawing/2014/main" id="{9A947430-9C1E-8F93-7DFE-AB71E2650F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>
            <a:extLst>
              <a:ext uri="{FF2B5EF4-FFF2-40B4-BE49-F238E27FC236}">
                <a16:creationId xmlns:a16="http://schemas.microsoft.com/office/drawing/2014/main" id="{517DD567-4DA2-56DC-6E0C-F94718FB10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5886" y="957942"/>
            <a:ext cx="6526214" cy="957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Graphs &amp; Visuals — 1 (Feature Distributions)</a:t>
            </a:r>
            <a:endParaRPr dirty="0"/>
          </a:p>
        </p:txBody>
      </p:sp>
      <p:sp>
        <p:nvSpPr>
          <p:cNvPr id="444" name="Google Shape;444;p68">
            <a:extLst>
              <a:ext uri="{FF2B5EF4-FFF2-40B4-BE49-F238E27FC236}">
                <a16:creationId xmlns:a16="http://schemas.microsoft.com/office/drawing/2014/main" id="{07D0C2F7-BA54-6269-2544-11C059F3E0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3900" y="2179529"/>
            <a:ext cx="7696200" cy="23892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IN" sz="1200" b="1" dirty="0"/>
              <a:t>What we visualized:</a:t>
            </a:r>
          </a:p>
          <a:p>
            <a:pPr marL="152400" indent="0">
              <a:buNone/>
            </a:pPr>
            <a:r>
              <a:rPr lang="en-IN" sz="1200" dirty="0"/>
              <a:t>• Histograms of N, P, K, temp, humidity, pH, rainfall</a:t>
            </a:r>
          </a:p>
          <a:p>
            <a:pPr marL="152400" indent="0">
              <a:buNone/>
            </a:pPr>
            <a:r>
              <a:rPr lang="en-IN" sz="1200" dirty="0"/>
              <a:t>• </a:t>
            </a:r>
            <a:r>
              <a:rPr lang="en-IN" sz="1200" dirty="0" err="1"/>
              <a:t>Distplot</a:t>
            </a:r>
            <a:r>
              <a:rPr lang="en-IN" sz="1200" dirty="0"/>
              <a:t> &amp; </a:t>
            </a:r>
            <a:r>
              <a:rPr lang="en-IN" sz="1200" dirty="0" err="1"/>
              <a:t>displot</a:t>
            </a:r>
            <a:r>
              <a:rPr lang="en-IN" sz="1200" dirty="0"/>
              <a:t> of pH values</a:t>
            </a:r>
          </a:p>
          <a:p>
            <a:pPr marL="152400" indent="0">
              <a:buNone/>
            </a:pPr>
            <a:r>
              <a:rPr lang="en-IN" sz="1200" dirty="0"/>
              <a:t>• </a:t>
            </a:r>
            <a:r>
              <a:rPr lang="en-IN" sz="1200" dirty="0" err="1"/>
              <a:t>Catplot</a:t>
            </a:r>
            <a:r>
              <a:rPr lang="en-IN" sz="1200" dirty="0"/>
              <a:t> for rainfall distribution</a:t>
            </a:r>
          </a:p>
          <a:p>
            <a:pPr marL="152400" indent="0">
              <a:buNone/>
            </a:pPr>
            <a:endParaRPr lang="en-IN" sz="1200" dirty="0"/>
          </a:p>
          <a:p>
            <a:pPr marL="152400" indent="0">
              <a:buNone/>
            </a:pPr>
            <a:r>
              <a:rPr lang="en-IN" sz="1200" b="1" dirty="0"/>
              <a:t>Insights:</a:t>
            </a:r>
          </a:p>
          <a:p>
            <a:pPr marL="152400" indent="0">
              <a:buNone/>
            </a:pPr>
            <a:r>
              <a:rPr lang="en-IN" sz="1200" dirty="0"/>
              <a:t>• Most features follow normal-like or skewed distributions</a:t>
            </a:r>
          </a:p>
          <a:p>
            <a:pPr marL="152400" indent="0">
              <a:buNone/>
            </a:pPr>
            <a:r>
              <a:rPr lang="en-IN" sz="1200" dirty="0"/>
              <a:t>• Some clusters are visible, aiding classification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CCFFFA-F14E-3916-7010-45FD1D16D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829" y="0"/>
            <a:ext cx="209328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894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>
          <a:extLst>
            <a:ext uri="{FF2B5EF4-FFF2-40B4-BE49-F238E27FC236}">
              <a16:creationId xmlns:a16="http://schemas.microsoft.com/office/drawing/2014/main" id="{D1B8EDD6-3D22-EA97-D6DE-BB59E303F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>
            <a:extLst>
              <a:ext uri="{FF2B5EF4-FFF2-40B4-BE49-F238E27FC236}">
                <a16:creationId xmlns:a16="http://schemas.microsoft.com/office/drawing/2014/main" id="{43135068-606C-FB80-C3B5-A194E0ED9F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229" y="217714"/>
            <a:ext cx="8187869" cy="18215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3200" dirty="0"/>
              <a:t>Graphs &amp; Visuals — 2 (Relationships)</a:t>
            </a:r>
            <a:endParaRPr sz="3200" dirty="0"/>
          </a:p>
        </p:txBody>
      </p:sp>
      <p:sp>
        <p:nvSpPr>
          <p:cNvPr id="444" name="Google Shape;444;p68">
            <a:extLst>
              <a:ext uri="{FF2B5EF4-FFF2-40B4-BE49-F238E27FC236}">
                <a16:creationId xmlns:a16="http://schemas.microsoft.com/office/drawing/2014/main" id="{FE82181A-4BD7-F5DA-BBA5-50C9AF9BED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3900" y="1190171"/>
            <a:ext cx="4000500" cy="33786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b="1" dirty="0"/>
              <a:t>Plots Displayed:</a:t>
            </a:r>
          </a:p>
          <a:p>
            <a:pPr marL="152400" indent="0">
              <a:buNone/>
            </a:pPr>
            <a:r>
              <a:rPr lang="en-US" dirty="0"/>
              <a:t>• Heatmap showing correlations between features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/>
              <a:t>• </a:t>
            </a:r>
            <a:r>
              <a:rPr lang="en-US" dirty="0" err="1"/>
              <a:t>Pairplot</a:t>
            </a:r>
            <a:r>
              <a:rPr lang="en-US" dirty="0"/>
              <a:t> highlighting feature interactions</a:t>
            </a:r>
          </a:p>
          <a:p>
            <a:pPr marL="152400" indent="0">
              <a:buNone/>
            </a:pPr>
            <a:r>
              <a:rPr lang="en-US" dirty="0"/>
              <a:t>• </a:t>
            </a:r>
            <a:r>
              <a:rPr lang="en-US" dirty="0" err="1"/>
              <a:t>Relplot</a:t>
            </a:r>
            <a:r>
              <a:rPr lang="en-US" dirty="0"/>
              <a:t> showing pH vs rainfall vs temp relationships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b="1" dirty="0"/>
              <a:t>Insight:</a:t>
            </a:r>
          </a:p>
          <a:p>
            <a:pPr marL="152400" indent="0">
              <a:buNone/>
            </a:pPr>
            <a:r>
              <a:rPr lang="en-US" dirty="0"/>
              <a:t>• Temp, pH, and humidity show moderate-to-strong relationships with crop selection.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6E513084-1156-AD55-4DFA-3E27039A0D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BD4DC6C3-3F44-76D7-A15C-8AE3666429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E22D72-E4A7-46D7-2ED2-A0328F519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634" y="1438275"/>
            <a:ext cx="314466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878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>
          <a:extLst>
            <a:ext uri="{FF2B5EF4-FFF2-40B4-BE49-F238E27FC236}">
              <a16:creationId xmlns:a16="http://schemas.microsoft.com/office/drawing/2014/main" id="{8D874F27-852B-C63F-2104-828D15BB7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>
            <a:extLst>
              <a:ext uri="{FF2B5EF4-FFF2-40B4-BE49-F238E27FC236}">
                <a16:creationId xmlns:a16="http://schemas.microsoft.com/office/drawing/2014/main" id="{11F10F7A-3668-0D16-E61B-DC80CDCB0B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7829" y="522514"/>
            <a:ext cx="6584271" cy="12627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Graphs &amp; Visuals — 3 (Model Visualization)</a:t>
            </a:r>
            <a:endParaRPr sz="3200" dirty="0"/>
          </a:p>
        </p:txBody>
      </p:sp>
      <p:sp>
        <p:nvSpPr>
          <p:cNvPr id="444" name="Google Shape;444;p68">
            <a:extLst>
              <a:ext uri="{FF2B5EF4-FFF2-40B4-BE49-F238E27FC236}">
                <a16:creationId xmlns:a16="http://schemas.microsoft.com/office/drawing/2014/main" id="{C19290D2-907D-3C0C-6274-C76A059670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3900" y="2179529"/>
            <a:ext cx="3788228" cy="23892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IN" sz="1200" b="1" dirty="0"/>
              <a:t>Model Evaluation Graphs:</a:t>
            </a:r>
          </a:p>
          <a:p>
            <a:pPr marL="152400" indent="0">
              <a:buNone/>
            </a:pPr>
            <a:r>
              <a:rPr lang="en-IN" sz="1200" dirty="0"/>
              <a:t>• Bar Plot comparing model accuracies</a:t>
            </a:r>
          </a:p>
          <a:p>
            <a:pPr marL="152400" indent="0">
              <a:buNone/>
            </a:pPr>
            <a:r>
              <a:rPr lang="en-IN" sz="1200" dirty="0"/>
              <a:t>• Decision Tree Plot showing feature splits</a:t>
            </a:r>
          </a:p>
          <a:p>
            <a:pPr marL="152400" indent="0">
              <a:buNone/>
            </a:pPr>
            <a:endParaRPr lang="en-IN" sz="1200" dirty="0"/>
          </a:p>
          <a:p>
            <a:pPr marL="152400" indent="0">
              <a:buNone/>
            </a:pPr>
            <a:r>
              <a:rPr lang="en-IN" sz="1200" dirty="0"/>
              <a:t> </a:t>
            </a:r>
            <a:r>
              <a:rPr lang="en-IN" sz="1200" b="1" dirty="0"/>
              <a:t>Conclusion:</a:t>
            </a:r>
          </a:p>
          <a:p>
            <a:pPr marL="152400" indent="0">
              <a:buNone/>
            </a:pPr>
            <a:r>
              <a:rPr lang="en-IN" sz="1200" dirty="0"/>
              <a:t>• Random Forest performs best (~99%)</a:t>
            </a:r>
          </a:p>
          <a:p>
            <a:pPr marL="152400" indent="0">
              <a:buNone/>
            </a:pPr>
            <a:r>
              <a:rPr lang="en-IN" sz="1200" dirty="0"/>
              <a:t>• Decision Tree helps interpret feature importance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F5CE70-7AC6-7F41-1CC9-ABD7999E4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5886" y="1391613"/>
            <a:ext cx="3788228" cy="282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25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>
          <a:extLst>
            <a:ext uri="{FF2B5EF4-FFF2-40B4-BE49-F238E27FC236}">
              <a16:creationId xmlns:a16="http://schemas.microsoft.com/office/drawing/2014/main" id="{5F7E59FF-526B-5A1B-F480-E484FD028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>
            <a:extLst>
              <a:ext uri="{FF2B5EF4-FFF2-40B4-BE49-F238E27FC236}">
                <a16:creationId xmlns:a16="http://schemas.microsoft.com/office/drawing/2014/main" id="{BFA3B4DF-A8C9-2B39-B646-86E88F9375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361950"/>
            <a:ext cx="64482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Algorithms Used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6A938E0-3044-2D3A-4388-077DD275AF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335626"/>
              </p:ext>
            </p:extLst>
          </p:nvPr>
        </p:nvGraphicFramePr>
        <p:xfrm>
          <a:off x="901874" y="1340285"/>
          <a:ext cx="7518225" cy="2780780"/>
        </p:xfrm>
        <a:graphic>
          <a:graphicData uri="http://schemas.openxmlformats.org/drawingml/2006/table">
            <a:tbl>
              <a:tblPr firstRow="1" bandRow="1">
                <a:tableStyleId>{70526F30-58B2-404E-8E3C-96C868A06F6C}</a:tableStyleId>
              </a:tblPr>
              <a:tblGrid>
                <a:gridCol w="2506075">
                  <a:extLst>
                    <a:ext uri="{9D8B030D-6E8A-4147-A177-3AD203B41FA5}">
                      <a16:colId xmlns:a16="http://schemas.microsoft.com/office/drawing/2014/main" val="3581619550"/>
                    </a:ext>
                  </a:extLst>
                </a:gridCol>
                <a:gridCol w="2506075">
                  <a:extLst>
                    <a:ext uri="{9D8B030D-6E8A-4147-A177-3AD203B41FA5}">
                      <a16:colId xmlns:a16="http://schemas.microsoft.com/office/drawing/2014/main" val="1379344528"/>
                    </a:ext>
                  </a:extLst>
                </a:gridCol>
                <a:gridCol w="2506075">
                  <a:extLst>
                    <a:ext uri="{9D8B030D-6E8A-4147-A177-3AD203B41FA5}">
                      <a16:colId xmlns:a16="http://schemas.microsoft.com/office/drawing/2014/main" val="854816570"/>
                    </a:ext>
                  </a:extLst>
                </a:gridCol>
              </a:tblGrid>
              <a:tr h="556156">
                <a:tc>
                  <a:txBody>
                    <a:bodyPr/>
                    <a:lstStyle/>
                    <a:p>
                      <a:r>
                        <a:rPr lang="en-IN" b="1" dirty="0"/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638500"/>
                  </a:ext>
                </a:extLst>
              </a:tr>
              <a:tr h="556156">
                <a:tc>
                  <a:txBody>
                    <a:bodyPr/>
                    <a:lstStyle/>
                    <a:p>
                      <a:r>
                        <a:rPr lang="en-IN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Linear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~94%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81976"/>
                  </a:ext>
                </a:extLst>
              </a:tr>
              <a:tr h="556156">
                <a:tc>
                  <a:txBody>
                    <a:bodyPr/>
                    <a:lstStyle/>
                    <a:p>
                      <a:r>
                        <a:rPr lang="en-IN" dirty="0"/>
                        <a:t>K-Nearest Neighbours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Distance-based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~98%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051507"/>
                  </a:ext>
                </a:extLst>
              </a:tr>
              <a:tr h="556156">
                <a:tc>
                  <a:txBody>
                    <a:bodyPr/>
                    <a:lstStyle/>
                    <a:p>
                      <a:r>
                        <a:rPr lang="en-IN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Rule-based splits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~96%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8982105"/>
                  </a:ext>
                </a:extLst>
              </a:tr>
              <a:tr h="556156">
                <a:tc>
                  <a:txBody>
                    <a:bodyPr/>
                    <a:lstStyle/>
                    <a:p>
                      <a:r>
                        <a:rPr lang="en-IN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Ensemble of Trees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~99.5%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933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2439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>
          <a:extLst>
            <a:ext uri="{FF2B5EF4-FFF2-40B4-BE49-F238E27FC236}">
              <a16:creationId xmlns:a16="http://schemas.microsoft.com/office/drawing/2014/main" id="{2E45D0C9-BB3B-9433-7E1E-BEC298344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>
            <a:extLst>
              <a:ext uri="{FF2B5EF4-FFF2-40B4-BE49-F238E27FC236}">
                <a16:creationId xmlns:a16="http://schemas.microsoft.com/office/drawing/2014/main" id="{F68DA114-D293-AAD4-1E15-5F993D80EC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9771" y="1226456"/>
            <a:ext cx="6642329" cy="9434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Evaluation &amp; Comparison</a:t>
            </a:r>
            <a:endParaRPr dirty="0"/>
          </a:p>
        </p:txBody>
      </p:sp>
      <p:sp>
        <p:nvSpPr>
          <p:cNvPr id="444" name="Google Shape;444;p68">
            <a:extLst>
              <a:ext uri="{FF2B5EF4-FFF2-40B4-BE49-F238E27FC236}">
                <a16:creationId xmlns:a16="http://schemas.microsoft.com/office/drawing/2014/main" id="{0BFFA075-8170-3480-6B33-91C9FB0AE5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95086" y="1857829"/>
            <a:ext cx="7825014" cy="27109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IN" sz="1200" b="1" dirty="0"/>
              <a:t>Metrics Used:</a:t>
            </a:r>
          </a:p>
          <a:p>
            <a:pPr marL="152400" indent="0">
              <a:buNone/>
            </a:pPr>
            <a:r>
              <a:rPr lang="en-IN" sz="1200" dirty="0"/>
              <a:t>• Accuracy Score</a:t>
            </a:r>
          </a:p>
          <a:p>
            <a:pPr marL="152400" indent="0">
              <a:buNone/>
            </a:pPr>
            <a:r>
              <a:rPr lang="en-IN" sz="1200" dirty="0"/>
              <a:t>• Confusion Matrix</a:t>
            </a:r>
          </a:p>
          <a:p>
            <a:pPr marL="152400" indent="0">
              <a:buNone/>
            </a:pPr>
            <a:r>
              <a:rPr lang="en-IN" sz="1200" dirty="0"/>
              <a:t>• F1 Score (implicit through model comparison)</a:t>
            </a:r>
          </a:p>
          <a:p>
            <a:pPr marL="152400" indent="0">
              <a:buNone/>
            </a:pPr>
            <a:endParaRPr lang="en-IN" sz="1200" dirty="0"/>
          </a:p>
          <a:p>
            <a:pPr marL="152400" indent="0">
              <a:buNone/>
            </a:pPr>
            <a:endParaRPr lang="en-IN" sz="1200" dirty="0"/>
          </a:p>
          <a:p>
            <a:pPr marL="152400" indent="0">
              <a:buNone/>
            </a:pPr>
            <a:r>
              <a:rPr lang="en-IN" sz="1200" b="1" dirty="0"/>
              <a:t>Outcome:</a:t>
            </a:r>
          </a:p>
          <a:p>
            <a:pPr marL="152400" indent="0">
              <a:buNone/>
            </a:pPr>
            <a:r>
              <a:rPr lang="en-IN" sz="1200" dirty="0"/>
              <a:t>•  Random Forest gives highest accuracy</a:t>
            </a:r>
          </a:p>
          <a:p>
            <a:pPr marL="152400" indent="0">
              <a:buNone/>
            </a:pPr>
            <a:r>
              <a:rPr lang="en-IN" sz="1200" dirty="0"/>
              <a:t>•  Models show minimal overfitting</a:t>
            </a:r>
          </a:p>
          <a:p>
            <a:pPr marL="152400" indent="0">
              <a:buNone/>
            </a:pPr>
            <a:r>
              <a:rPr lang="en-IN" sz="1200" dirty="0"/>
              <a:t>•  Predictions match ground truth well</a:t>
            </a:r>
          </a:p>
        </p:txBody>
      </p:sp>
    </p:spTree>
    <p:extLst>
      <p:ext uri="{BB962C8B-B14F-4D97-AF65-F5344CB8AC3E}">
        <p14:creationId xmlns:p14="http://schemas.microsoft.com/office/powerpoint/2010/main" val="924369731"/>
      </p:ext>
    </p:extLst>
  </p:cSld>
  <p:clrMapOvr>
    <a:masterClrMapping/>
  </p:clrMapOvr>
</p:sld>
</file>

<file path=ppt/theme/theme1.xml><?xml version="1.0" encoding="utf-8"?>
<a:theme xmlns:a="http://schemas.openxmlformats.org/drawingml/2006/main" name="Sustainable Agriculture Project Proposal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4F7DA"/>
      </a:lt2>
      <a:accent1>
        <a:srgbClr val="B4BD6E"/>
      </a:accent1>
      <a:accent2>
        <a:srgbClr val="63753C"/>
      </a:accent2>
      <a:accent3>
        <a:srgbClr val="324A00"/>
      </a:accent3>
      <a:accent4>
        <a:srgbClr val="B45400"/>
      </a:accent4>
      <a:accent5>
        <a:srgbClr val="8C4303"/>
      </a:accent5>
      <a:accent6>
        <a:srgbClr val="EEFF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463</Words>
  <Application>Microsoft Office PowerPoint</Application>
  <PresentationFormat>On-screen Show (16:9)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Playfair Display</vt:lpstr>
      <vt:lpstr>Arial</vt:lpstr>
      <vt:lpstr>Montserrat</vt:lpstr>
      <vt:lpstr>Montserrat Medium</vt:lpstr>
      <vt:lpstr>Sustainable Agriculture Project Proposal by Slidesgo</vt:lpstr>
      <vt:lpstr>CROP RECOMMENDATION SYSTEM</vt:lpstr>
      <vt:lpstr>Problem Statement</vt:lpstr>
      <vt:lpstr>Objectives</vt:lpstr>
      <vt:lpstr>Dataset &amp; Processing</vt:lpstr>
      <vt:lpstr>Graphs &amp; Visuals — 1 (Feature Distributions)</vt:lpstr>
      <vt:lpstr>Graphs &amp; Visuals — 2 (Relationships)</vt:lpstr>
      <vt:lpstr>Graphs &amp; Visuals — 3 (Model Visualization)</vt:lpstr>
      <vt:lpstr>Algorithms Used</vt:lpstr>
      <vt:lpstr>Evaluation &amp; Comparison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Anushka Shakya</dc:creator>
  <cp:lastModifiedBy>Anushka Shakya</cp:lastModifiedBy>
  <cp:revision>4</cp:revision>
  <dcterms:modified xsi:type="dcterms:W3CDTF">2025-05-27T07:04:20Z</dcterms:modified>
</cp:coreProperties>
</file>